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8" r:id="rId4"/>
    <p:sldId id="259" r:id="rId5"/>
    <p:sldId id="260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2ED86C-2D1F-4304-AAA5-1ABFAB1F9647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6B63FA-E7B4-4724-9547-DF23AB9958E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2ED86C-2D1F-4304-AAA5-1ABFAB1F9647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6B63FA-E7B4-4724-9547-DF23AB9958E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2ED86C-2D1F-4304-AAA5-1ABFAB1F9647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6B63FA-E7B4-4724-9547-DF23AB9958E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2ED86C-2D1F-4304-AAA5-1ABFAB1F9647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6B63FA-E7B4-4724-9547-DF23AB9958E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2ED86C-2D1F-4304-AAA5-1ABFAB1F9647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6B63FA-E7B4-4724-9547-DF23AB9958EE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2ED86C-2D1F-4304-AAA5-1ABFAB1F9647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6B63FA-E7B4-4724-9547-DF23AB9958E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2ED86C-2D1F-4304-AAA5-1ABFAB1F9647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6B63FA-E7B4-4724-9547-DF23AB9958E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2ED86C-2D1F-4304-AAA5-1ABFAB1F9647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6B63FA-E7B4-4724-9547-DF23AB9958E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2ED86C-2D1F-4304-AAA5-1ABFAB1F9647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6B63FA-E7B4-4724-9547-DF23AB9958E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2ED86C-2D1F-4304-AAA5-1ABFAB1F9647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6B63FA-E7B4-4724-9547-DF23AB9958E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2ED86C-2D1F-4304-AAA5-1ABFAB1F9647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6B63FA-E7B4-4724-9547-DF23AB9958E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22ED86C-2D1F-4304-AAA5-1ABFAB1F9647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GB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36B63FA-E7B4-4724-9547-DF23AB9958EE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496944" cy="619268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/>
            </a:r>
            <a:br>
              <a:rPr lang="en-GB" sz="3600" dirty="0" smtClean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/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dirty="0" smtClean="0">
                <a:solidFill>
                  <a:schemeClr val="tx1"/>
                </a:solidFill>
              </a:rPr>
              <a:t/>
            </a:r>
            <a:br>
              <a:rPr lang="en-GB" sz="3600" dirty="0" smtClean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/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dirty="0" smtClean="0">
                <a:solidFill>
                  <a:schemeClr val="tx1"/>
                </a:solidFill>
              </a:rPr>
              <a:t/>
            </a:r>
            <a:br>
              <a:rPr lang="en-GB" sz="3600" dirty="0" smtClean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/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dirty="0" smtClean="0">
                <a:solidFill>
                  <a:schemeClr val="tx1"/>
                </a:solidFill>
              </a:rPr>
              <a:t/>
            </a:r>
            <a:br>
              <a:rPr lang="en-GB" sz="3600" dirty="0" smtClean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/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dirty="0" smtClean="0">
                <a:solidFill>
                  <a:schemeClr val="tx1"/>
                </a:solidFill>
              </a:rPr>
              <a:t/>
            </a:r>
            <a:br>
              <a:rPr lang="en-GB" sz="3600" dirty="0" smtClean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/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dirty="0" smtClean="0">
                <a:solidFill>
                  <a:schemeClr val="tx1"/>
                </a:solidFill>
              </a:rPr>
              <a:t/>
            </a:r>
            <a:br>
              <a:rPr lang="en-GB" sz="3600" dirty="0" smtClean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/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Artificial Light - Harvesting Arrays Based on Photonic Crystals </a:t>
            </a:r>
            <a:br>
              <a:rPr lang="en-GB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Molecular 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Photonics Laboratory, School of Chemistry, Bedson Building</a:t>
            </a:r>
            <a:r>
              <a:rPr lang="en-GB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Newcastle 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University, Newcastle Upon Tyne, NE1 </a:t>
            </a:r>
            <a:r>
              <a:rPr lang="en-GB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7RU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ROZA </a:t>
            </a: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ABDULRAZAQ SALIH 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23/03/2016</a:t>
            </a:r>
            <a:endParaRPr lang="en-GB" sz="27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Newcastle_Master_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1944216" cy="74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85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55576" y="692696"/>
            <a:ext cx="7791568" cy="429502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photosynthetic organisms employ light-harvesting antennae to collect sunlight over a wide spatial region and direct the resultant molecular-based </a:t>
            </a:r>
            <a:r>
              <a:rPr lang="en-GB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excitons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a site where fuel formation takes place. The light-harvesting machinery is extremely well organised, compact and adaptable. It serves many important purposes, including light regulation, and can accommodate highly variable light fluxes without damage. </a:t>
            </a:r>
            <a:endParaRPr lang="en-GB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intriguing feature of the natural photosystems is their capacity for self-repair under intense sunlight.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Although 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of these features have been duplicated with artificial analogues, most notably the efficient electronic energy-transfer (EET) steps that move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exciton 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around the network, our model systems are too small and still at a primitive stage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2" name="مربع نص 1"/>
          <p:cNvSpPr txBox="1"/>
          <p:nvPr/>
        </p:nvSpPr>
        <p:spPr>
          <a:xfrm>
            <a:off x="3419872" y="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Introduction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84" y="4653136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470" y="4515023"/>
            <a:ext cx="2152650" cy="2124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235" y="4524548"/>
            <a:ext cx="2162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9775" y="332656"/>
            <a:ext cx="7704856" cy="3926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lvl="0">
              <a:lnSpc>
                <a:spcPts val="2300"/>
              </a:lnSpc>
              <a:buClr>
                <a:srgbClr val="3891A7"/>
              </a:buClr>
              <a:buSzPct val="80000"/>
            </a:pPr>
            <a:r>
              <a:rPr lang="en-GB" sz="2000" dirty="0">
                <a:solidFill>
                  <a:srgbClr val="4F271C">
                    <a:shade val="30000"/>
                    <a:satMod val="1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if we are to build an effective molecular system for solar fuel formation it is essential that improved artificial photon concentrators are identified quickly. A major stumbling block for the design of viable light-harvesting arrays is the need to position chromophores in close proximity without introducing problems from self-absorption or self-quenching. </a:t>
            </a:r>
          </a:p>
          <a:p>
            <a:pPr marL="18288" lvl="0">
              <a:lnSpc>
                <a:spcPts val="2300"/>
              </a:lnSpc>
              <a:buClr>
                <a:srgbClr val="3891A7"/>
              </a:buClr>
              <a:buSzPct val="80000"/>
            </a:pPr>
            <a:endParaRPr lang="en-GB" sz="2000" dirty="0">
              <a:solidFill>
                <a:srgbClr val="4F271C">
                  <a:shade val="30000"/>
                  <a:satMod val="1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lvl="0">
              <a:lnSpc>
                <a:spcPts val="2300"/>
              </a:lnSpc>
              <a:buClr>
                <a:srgbClr val="3891A7"/>
              </a:buClr>
              <a:buSzPct val="80000"/>
            </a:pPr>
            <a:r>
              <a:rPr lang="en-GB" sz="2000" dirty="0">
                <a:solidFill>
                  <a:srgbClr val="4F271C">
                    <a:shade val="30000"/>
                    <a:satMod val="1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ensure a large collection area while minimising the density of catalytic sites, it seems necessary to provide for multiple EET steps to direct the exciton to a particular residue. Given that the EET steps between identical molecules will occur via a random walk, this requires the cooperation of hundreds, if not thousands, of individual chromophores. </a:t>
            </a:r>
          </a:p>
          <a:p>
            <a:pPr marL="18288" lvl="0">
              <a:lnSpc>
                <a:spcPts val="2300"/>
              </a:lnSpc>
              <a:buClr>
                <a:srgbClr val="3891A7"/>
              </a:buClr>
              <a:buSzPct val="80000"/>
            </a:pPr>
            <a:r>
              <a:rPr lang="en-GB" sz="2000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2000" dirty="0">
                <a:solidFill>
                  <a:srgbClr val="4F271C">
                    <a:shade val="30000"/>
                    <a:satMod val="1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promising but </a:t>
            </a:r>
            <a:r>
              <a:rPr lang="en-GB" sz="2000" u="sng" dirty="0">
                <a:solidFill>
                  <a:srgbClr val="4F271C">
                    <a:shade val="30000"/>
                    <a:satMod val="1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unexplored</a:t>
            </a:r>
            <a:r>
              <a:rPr lang="en-GB" sz="2000" dirty="0">
                <a:solidFill>
                  <a:srgbClr val="4F271C">
                    <a:shade val="30000"/>
                    <a:satMod val="1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way to achieve this level of organisation is to make use of </a:t>
            </a:r>
            <a:r>
              <a:rPr lang="en-GB" sz="2000" u="sng" dirty="0">
                <a:solidFill>
                  <a:srgbClr val="4F271C">
                    <a:shade val="30000"/>
                    <a:satMod val="1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photonic crystals</a:t>
            </a:r>
            <a:r>
              <a:rPr lang="en-GB" sz="2000" dirty="0">
                <a:solidFill>
                  <a:srgbClr val="4F271C">
                    <a:shade val="30000"/>
                    <a:satMod val="1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437113"/>
            <a:ext cx="3383113" cy="2183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993" y="4701576"/>
            <a:ext cx="2164252" cy="1987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4437114"/>
            <a:ext cx="3168352" cy="227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9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8727672" cy="619268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398" y="504288"/>
            <a:ext cx="4496018" cy="301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683568" y="177281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9240"/>
            <a:ext cx="1814446" cy="238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207801" y="314096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6-(dimethylamino)-1H,3H-benzo[de]isochromene-1,3-dione </a:t>
            </a:r>
            <a:r>
              <a:rPr lang="en-GB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(MBIC)</a:t>
            </a:r>
            <a:endParaRPr lang="en-GB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601910" y="4509120"/>
            <a:ext cx="6282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مربع نص 6"/>
          <p:cNvSpPr txBox="1"/>
          <p:nvPr/>
        </p:nvSpPr>
        <p:spPr>
          <a:xfrm>
            <a:off x="4932040" y="435233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79895"/>
            <a:ext cx="2282343" cy="171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789806"/>
            <a:ext cx="2604776" cy="186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ربع نص 7"/>
          <p:cNvSpPr txBox="1"/>
          <p:nvPr/>
        </p:nvSpPr>
        <p:spPr>
          <a:xfrm>
            <a:off x="3160128" y="5733256"/>
            <a:ext cx="4724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MBIC crystal structure and solid-state fluorescence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37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4541820"/>
            <a:ext cx="3213727" cy="1839507"/>
          </a:xfrm>
          <a:prstGeom prst="rect">
            <a:avLst/>
          </a:prstGeom>
        </p:spPr>
      </p:pic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79512" y="188640"/>
            <a:ext cx="8799680" cy="648072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1" y="429312"/>
            <a:ext cx="425163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247088" y="357301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Photophysical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properties recorded for MBIC in selected solvents (</a:t>
            </a:r>
            <a:r>
              <a:rPr lang="en-GB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 of a total of 25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at room temperature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126" y="706826"/>
            <a:ext cx="4715528" cy="282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 rot="10800000" flipV="1">
            <a:off x="4874686" y="3398158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Normalised absorption spectra  for MBIC in solvents of differing polarity at room temperature. The band shape</a:t>
            </a:r>
          </a:p>
          <a:p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change but the position depends on the</a:t>
            </a:r>
          </a:p>
          <a:p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dielectric constant.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247088" y="4579143"/>
            <a:ext cx="4252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photophysical behavior of a dissolved dye depends on the nature of its </a:t>
            </a:r>
            <a:r>
              <a:rPr lang="en-GB" dirty="0" smtClean="0"/>
              <a:t>environment; </a:t>
            </a:r>
            <a:r>
              <a:rPr lang="en-GB" dirty="0"/>
              <a:t>i.e. the intensity, shape, and maximum </a:t>
            </a:r>
            <a:r>
              <a:rPr lang="en-GB" dirty="0" smtClean="0"/>
              <a:t>wavelength </a:t>
            </a:r>
            <a:r>
              <a:rPr lang="en-GB" dirty="0"/>
              <a:t>of the absorption band of </a:t>
            </a:r>
            <a:r>
              <a:rPr lang="en-GB" dirty="0" smtClean="0"/>
              <a:t>the dye </a:t>
            </a:r>
            <a:r>
              <a:rPr lang="en-GB" dirty="0"/>
              <a:t>in solution depends strongly on the solvent-solute interactions and </a:t>
            </a:r>
            <a:r>
              <a:rPr lang="en-GB" dirty="0" smtClean="0"/>
              <a:t>the nature of the solvent.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9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4420471"/>
            <a:ext cx="3765818" cy="1888849"/>
          </a:xfrm>
          <a:prstGeom prst="rect">
            <a:avLst/>
          </a:prstGeom>
        </p:spPr>
      </p:pic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7504" y="116632"/>
            <a:ext cx="8712968" cy="655272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مربع نص 4"/>
          <p:cNvSpPr txBox="1"/>
          <p:nvPr/>
        </p:nvSpPr>
        <p:spPr>
          <a:xfrm>
            <a:off x="313121" y="260648"/>
            <a:ext cx="37626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Solvent polarity and the nature of the local environment can have profound effects on the emission spectral properties of polar </a:t>
            </a:r>
            <a:r>
              <a:rPr lang="en-GB" dirty="0" smtClean="0"/>
              <a:t>fluorophores.</a:t>
            </a:r>
          </a:p>
          <a:p>
            <a:endParaRPr lang="en-GB" dirty="0" smtClean="0"/>
          </a:p>
          <a:p>
            <a:r>
              <a:rPr lang="en-GB" dirty="0" smtClean="0"/>
              <a:t>Fluorescence </a:t>
            </a:r>
            <a:r>
              <a:rPr lang="en-GB" dirty="0"/>
              <a:t>quantum yields and excited-state lifetimes, which might depend on polarity, viscosity, temperature, pressure, </a:t>
            </a:r>
            <a:r>
              <a:rPr lang="en-GB" dirty="0" smtClean="0"/>
              <a:t>availability </a:t>
            </a:r>
            <a:r>
              <a:rPr lang="en-GB" dirty="0"/>
              <a:t>of protons, hydrogen bonding and specific solvent effects. </a:t>
            </a:r>
          </a:p>
          <a:p>
            <a:endParaRPr lang="en-GB" dirty="0" smtClean="0"/>
          </a:p>
          <a:p>
            <a:r>
              <a:rPr lang="en-GB" dirty="0" smtClean="0"/>
              <a:t>It </a:t>
            </a:r>
            <a:r>
              <a:rPr lang="en-GB" dirty="0"/>
              <a:t>is sometimes possible to detect emission from vapours or from single crystals. The latter have important applications in </a:t>
            </a:r>
            <a:r>
              <a:rPr lang="en-GB" dirty="0" err="1"/>
              <a:t>opto</a:t>
            </a:r>
            <a:r>
              <a:rPr lang="en-GB" dirty="0"/>
              <a:t>-electronics and photonics. </a:t>
            </a:r>
            <a:r>
              <a:rPr lang="en-GB" dirty="0" smtClean="0"/>
              <a:t> As </a:t>
            </a:r>
            <a:r>
              <a:rPr lang="en-GB" dirty="0"/>
              <a:t>an extension to our work, we have studied charge-recombination fluorescence in a crystal. </a:t>
            </a:r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4238"/>
            <a:ext cx="5378217" cy="322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ربع نص 8"/>
          <p:cNvSpPr txBox="1"/>
          <p:nvPr/>
        </p:nvSpPr>
        <p:spPr>
          <a:xfrm>
            <a:off x="4863956" y="3340425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Normalised  </a:t>
            </a:r>
            <a:r>
              <a:rPr lang="en-GB" sz="1200" dirty="0">
                <a:latin typeface="Times New Roman" pitchFamily="18" charset="0"/>
                <a:cs typeface="Times New Roman" pitchFamily="18" charset="0"/>
              </a:rPr>
              <a:t>fluorescence  spectra  for MBIC 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GB" sz="1200" dirty="0">
                <a:latin typeface="Times New Roman" pitchFamily="18" charset="0"/>
                <a:cs typeface="Times New Roman" pitchFamily="18" charset="0"/>
              </a:rPr>
              <a:t>the same solvents</a:t>
            </a:r>
          </a:p>
        </p:txBody>
      </p:sp>
    </p:spTree>
    <p:extLst>
      <p:ext uri="{BB962C8B-B14F-4D97-AF65-F5344CB8AC3E}">
        <p14:creationId xmlns:p14="http://schemas.microsoft.com/office/powerpoint/2010/main" val="359321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255</TotalTime>
  <Words>468</Words>
  <Application>Microsoft Office PowerPoint</Application>
  <PresentationFormat>عرض على الشاشة (3:4)‏</PresentationFormat>
  <Paragraphs>22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انقلاب</vt:lpstr>
      <vt:lpstr>             Artificial Light - Harvesting Arrays Based on Photonic Crystals   Molecular Photonics Laboratory, School of Chemistry, Bedson Building, Newcastle University, Newcastle Upon Tyne, NE1 7RU  ROZA ABDULRAZAQ SALIH    23/03/2016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Spectroscopic Investigation of Polar Dyes in Solution and Solid Phases   Molecular Photonics Laboratory, School of Chemistry, Bedson Building, Newcastle University, Newcastle Upon Tyne, NE1 7RU   ROZA ABDULRAZAQ SALIH    23/03/2016</dc:title>
  <dc:creator>Admin</dc:creator>
  <cp:lastModifiedBy>Admin</cp:lastModifiedBy>
  <cp:revision>30</cp:revision>
  <dcterms:created xsi:type="dcterms:W3CDTF">2016-03-19T14:37:05Z</dcterms:created>
  <dcterms:modified xsi:type="dcterms:W3CDTF">2018-10-03T17:22:12Z</dcterms:modified>
</cp:coreProperties>
</file>